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2" r:id="rId1"/>
  </p:sldMasterIdLst>
  <p:sldIdLst>
    <p:sldId id="275" r:id="rId2"/>
    <p:sldId id="303" r:id="rId3"/>
    <p:sldId id="292" r:id="rId4"/>
    <p:sldId id="307" r:id="rId5"/>
    <p:sldId id="294" r:id="rId6"/>
    <p:sldId id="302" r:id="rId7"/>
    <p:sldId id="296" r:id="rId8"/>
    <p:sldId id="297" r:id="rId9"/>
    <p:sldId id="301" r:id="rId10"/>
    <p:sldId id="288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2EA"/>
    <a:srgbClr val="FFD3D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9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alpha val="70000"/>
                  </a:prstClr>
                </a:solidFill>
                <a:latin typeface="Gill Sans MT"/>
              </a:rPr>
              <a:pPr/>
              <a:t>5/7/2018</a:t>
            </a:fld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alpha val="70000"/>
                </a:prstClr>
              </a:solidFill>
              <a:latin typeface="Gill Sans M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latin typeface="Gill Sans MT"/>
              </a:rPr>
              <a:pPr/>
              <a:t>‹#›</a:t>
            </a:fld>
            <a:endParaRPr lang="en-US" dirty="0">
              <a:latin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lobal.shop.com/tw/z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8769" y="831273"/>
            <a:ext cx="7813963" cy="5545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66" y="1193469"/>
            <a:ext cx="7546768" cy="220881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zh-TW" altLang="zh-TW" sz="4800" dirty="0" smtClean="0">
                <a:ln w="15875" cmpd="sng">
                  <a:noFill/>
                  <a:prstDash val="solid"/>
                </a:ln>
                <a:effectLst/>
              </a:rPr>
              <a:t>Prime</a:t>
            </a:r>
            <a:r>
              <a:rPr lang="zh-TW" altLang="zh-TW" sz="4800" baseline="30000" dirty="0" smtClean="0">
                <a:ln w="15875" cmpd="sng">
                  <a:noFill/>
                  <a:prstDash val="solid"/>
                </a:ln>
                <a:effectLst/>
              </a:rPr>
              <a:t>™</a:t>
            </a:r>
            <a:r>
              <a:rPr lang="en-US" altLang="zh-TW" sz="4800" baseline="30000" dirty="0" smtClean="0">
                <a:ln w="15875" cmpd="sng">
                  <a:noFill/>
                  <a:prstDash val="solid"/>
                </a:ln>
                <a:effectLst/>
              </a:rPr>
              <a:t/>
            </a:r>
            <a:br>
              <a:rPr lang="en-US" altLang="zh-TW" sz="4800" baseline="30000" dirty="0" smtClean="0">
                <a:ln w="15875" cmpd="sng">
                  <a:noFill/>
                  <a:prstDash val="solid"/>
                </a:ln>
                <a:effectLst/>
              </a:rPr>
            </a:br>
            <a:r>
              <a:rPr lang="zh-TW" altLang="en-US" sz="4800" dirty="0" smtClean="0">
                <a:ln w="15875" cmpd="sng">
                  <a:noFill/>
                  <a:prstDash val="solid"/>
                </a:ln>
                <a:effectLst/>
              </a:rPr>
              <a:t>女性呵護配方膠囊食品 </a:t>
            </a:r>
            <a:endParaRPr lang="zh-TW" altLang="en-US" sz="4800" dirty="0">
              <a:ln w="15875" cmpd="sng">
                <a:noFill/>
                <a:prstDash val="solid"/>
              </a:ln>
              <a:effectLst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1442852" y="3930731"/>
            <a:ext cx="6400800" cy="1406963"/>
          </a:xfrm>
        </p:spPr>
        <p:txBody>
          <a:bodyPr/>
          <a:lstStyle/>
          <a:p>
            <a:r>
              <a:rPr lang="zh-TW" altLang="zh-TW" sz="4000" b="1" dirty="0" smtClean="0">
                <a:latin typeface="+mj-ea"/>
                <a:ea typeface="+mj-ea"/>
              </a:rPr>
              <a:t>Prime</a:t>
            </a:r>
            <a:r>
              <a:rPr lang="zh-TW" altLang="zh-TW" sz="4000" b="1" baseline="30000" dirty="0" smtClean="0">
                <a:latin typeface="+mj-ea"/>
                <a:ea typeface="+mj-ea"/>
              </a:rPr>
              <a:t>™</a:t>
            </a:r>
            <a:r>
              <a:rPr lang="en-US" altLang="zh-TW" sz="4000" b="1" baseline="30000" dirty="0" smtClean="0">
                <a:latin typeface="+mj-ea"/>
                <a:ea typeface="+mj-ea"/>
              </a:rPr>
              <a:t> </a:t>
            </a:r>
            <a:r>
              <a:rPr lang="en-US" altLang="zh-TW" sz="4400" b="1" dirty="0" err="1" smtClean="0">
                <a:latin typeface="+mj-ea"/>
                <a:ea typeface="+mj-ea"/>
              </a:rPr>
              <a:t>Feminene</a:t>
            </a:r>
            <a:endParaRPr lang="zh-TW" altLang="en-US" sz="4000" b="1" dirty="0">
              <a:latin typeface="+mj-ea"/>
              <a:ea typeface="+mj-ea"/>
            </a:endParaRPr>
          </a:p>
        </p:txBody>
      </p:sp>
      <p:pic>
        <p:nvPicPr>
          <p:cNvPr id="5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771894" y="5649412"/>
            <a:ext cx="1524000" cy="644512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60857" y="5648658"/>
            <a:ext cx="3572494" cy="6096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2018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69" y="964692"/>
            <a:ext cx="7944592" cy="1188720"/>
          </a:xfrm>
        </p:spPr>
        <p:txBody>
          <a:bodyPr>
            <a:normAutofit/>
          </a:bodyPr>
          <a:lstStyle/>
          <a:p>
            <a:r>
              <a:rPr lang="zh-TW" altLang="zh-TW" sz="4400" dirty="0">
                <a:ln w="15875" cmpd="sng">
                  <a:noFill/>
                  <a:prstDash val="solid"/>
                </a:ln>
                <a:solidFill>
                  <a:schemeClr val="tx2"/>
                </a:solidFill>
                <a:effectLst/>
              </a:rPr>
              <a:t>Prime</a:t>
            </a:r>
            <a:r>
              <a:rPr lang="zh-TW" altLang="zh-TW" sz="4400" baseline="30000" dirty="0">
                <a:ln w="15875" cmpd="sng">
                  <a:noFill/>
                  <a:prstDash val="solid"/>
                </a:ln>
                <a:solidFill>
                  <a:schemeClr val="tx2"/>
                </a:solidFill>
                <a:effectLst/>
              </a:rPr>
              <a:t>™</a:t>
            </a:r>
            <a:r>
              <a:rPr lang="zh-TW" altLang="en-US" sz="4400" dirty="0">
                <a:ln w="15875" cmpd="sng">
                  <a:noFill/>
                  <a:prstDash val="solid"/>
                </a:ln>
                <a:solidFill>
                  <a:schemeClr val="tx2"/>
                </a:solidFill>
                <a:effectLst/>
              </a:rPr>
              <a:t>女性呵護配方膠囊</a:t>
            </a:r>
            <a:r>
              <a:rPr lang="zh-TW" altLang="en-US" sz="4400" dirty="0" smtClean="0">
                <a:ln w="15875" cmpd="sng">
                  <a:noFill/>
                  <a:prstDash val="solid"/>
                </a:ln>
                <a:solidFill>
                  <a:schemeClr val="tx2"/>
                </a:solidFill>
                <a:effectLst/>
              </a:rPr>
              <a:t>食品</a:t>
            </a:r>
            <a:endParaRPr lang="zh-TW" altLang="en-US" sz="4400" dirty="0">
              <a:ln w="15875" cmpd="sng">
                <a:noFill/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15" y="2618535"/>
            <a:ext cx="5797296" cy="3101983"/>
          </a:xfrm>
        </p:spPr>
        <p:txBody>
          <a:bodyPr>
            <a:normAutofit/>
          </a:bodyPr>
          <a:lstStyle/>
          <a:p>
            <a:pPr lvl="1"/>
            <a:r>
              <a:rPr lang="de-DE" dirty="0">
                <a:latin typeface="+mj-ea"/>
                <a:ea typeface="+mj-ea"/>
              </a:rPr>
              <a:t>Code:  T13181</a:t>
            </a:r>
          </a:p>
          <a:p>
            <a:pPr lvl="1"/>
            <a:r>
              <a:rPr lang="de-DE" dirty="0">
                <a:latin typeface="+mj-ea"/>
                <a:ea typeface="+mj-ea"/>
              </a:rPr>
              <a:t>DC:  NT$1,075</a:t>
            </a:r>
          </a:p>
          <a:p>
            <a:pPr lvl="1"/>
            <a:r>
              <a:rPr lang="de-DE" dirty="0">
                <a:latin typeface="+mj-ea"/>
                <a:ea typeface="+mj-ea"/>
              </a:rPr>
              <a:t>SR:  NT$1,500</a:t>
            </a:r>
          </a:p>
          <a:p>
            <a:pPr lvl="1"/>
            <a:r>
              <a:rPr lang="de-DE" dirty="0">
                <a:latin typeface="+mj-ea"/>
                <a:ea typeface="+mj-ea"/>
              </a:rPr>
              <a:t>BV: 20</a:t>
            </a:r>
          </a:p>
          <a:p>
            <a:pPr lvl="1"/>
            <a:r>
              <a:rPr lang="de-DE" dirty="0">
                <a:latin typeface="+mj-ea"/>
                <a:ea typeface="+mj-ea"/>
              </a:rPr>
              <a:t>每瓶含有30份</a:t>
            </a:r>
          </a:p>
          <a:p>
            <a:pPr lvl="1"/>
            <a:endParaRPr lang="en-US" sz="2400" dirty="0">
              <a:latin typeface="+mj-ea"/>
              <a:ea typeface="+mj-ea"/>
            </a:endParaRPr>
          </a:p>
          <a:p>
            <a:endParaRPr lang="en-US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sz="2400" dirty="0">
              <a:latin typeface="+mj-ea"/>
              <a:ea typeface="+mj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46485" y="6129358"/>
            <a:ext cx="5797296" cy="72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更多資訊請造訪</a:t>
            </a:r>
            <a:r>
              <a:rPr 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2800" b="1" u="sng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tw</a:t>
            </a:r>
            <a:r>
              <a:rPr lang="en-US" sz="2800" b="1" u="sng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.shop.com</a:t>
            </a:r>
            <a:endParaRPr lang="en-US" sz="2800" b="1" u="sng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5" t="16238" r="33310" b="14438"/>
          <a:stretch/>
        </p:blipFill>
        <p:spPr>
          <a:xfrm>
            <a:off x="5723908" y="2137553"/>
            <a:ext cx="2125683" cy="3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61551" y="2218635"/>
            <a:ext cx="3202686" cy="704087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育齡時期</a:t>
            </a:r>
            <a:endParaRPr kumimoji="1" lang="zh-TW" altLang="en-US" sz="3600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332297" y="2933190"/>
            <a:ext cx="3800323" cy="402353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高達</a:t>
            </a:r>
            <a:r>
              <a:rPr lang="en-US" altLang="zh-TW" sz="2800" dirty="0" smtClean="0">
                <a:latin typeface="+mj-ea"/>
                <a:ea typeface="+mj-ea"/>
              </a:rPr>
              <a:t>70%</a:t>
            </a:r>
            <a:r>
              <a:rPr lang="zh-TW" altLang="en-US" sz="2800" dirty="0" smtClean="0">
                <a:latin typeface="+mj-ea"/>
                <a:ea typeface="+mj-ea"/>
              </a:rPr>
              <a:t>的育齡婦女每月得面對</a:t>
            </a:r>
            <a:r>
              <a:rPr lang="zh-TW" altLang="en-US" sz="2800" dirty="0">
                <a:latin typeface="+mj-ea"/>
                <a:ea typeface="+mj-ea"/>
              </a:rPr>
              <a:t>內在變化</a:t>
            </a:r>
            <a:r>
              <a:rPr lang="zh-TW" altLang="en-US" sz="2800" dirty="0" smtClean="0">
                <a:latin typeface="+mj-ea"/>
                <a:ea typeface="+mj-ea"/>
              </a:rPr>
              <a:t>與生理</a:t>
            </a:r>
            <a:r>
              <a:rPr lang="zh-TW" altLang="en-US" sz="2800" dirty="0" smtClean="0">
                <a:latin typeface="+mj-ea"/>
                <a:ea typeface="+mj-ea"/>
              </a:rPr>
              <a:t>考驗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 algn="r">
              <a:buNone/>
            </a:pPr>
            <a:r>
              <a:rPr lang="en-US" altLang="zh-TW" sz="1400" i="1" dirty="0" smtClean="0">
                <a:latin typeface="+mj-ea"/>
                <a:ea typeface="+mj-ea"/>
              </a:rPr>
              <a:t>(</a:t>
            </a:r>
            <a:r>
              <a:rPr lang="zh-TW" altLang="en-US" sz="1400" i="1" dirty="0" smtClean="0">
                <a:latin typeface="+mj-ea"/>
                <a:ea typeface="+mj-ea"/>
              </a:rPr>
              <a:t>生命期營養，藝軒出版，</a:t>
            </a:r>
            <a:r>
              <a:rPr lang="en-US" altLang="zh-TW" sz="1400" i="1" dirty="0" smtClean="0">
                <a:latin typeface="+mj-ea"/>
                <a:ea typeface="+mj-ea"/>
              </a:rPr>
              <a:t>2007)</a:t>
            </a:r>
          </a:p>
          <a:p>
            <a:endParaRPr lang="pl-PL" altLang="zh-TW" sz="2800" dirty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endParaRPr kumimoji="1" lang="zh-TW" altLang="en-US" sz="2800" dirty="0">
              <a:latin typeface="+mj-ea"/>
              <a:ea typeface="+mj-ea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873807" y="2206540"/>
            <a:ext cx="3202686" cy="704087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熟齡時期</a:t>
            </a:r>
            <a:endParaRPr kumimoji="1" lang="zh-TW" altLang="en-US" sz="3600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"/>
          </p:nvPr>
        </p:nvSpPr>
        <p:spPr>
          <a:xfrm>
            <a:off x="4524496" y="2945081"/>
            <a:ext cx="4001986" cy="3999551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女性</a:t>
            </a:r>
            <a:r>
              <a:rPr lang="zh-TW" altLang="en-US" sz="2800" dirty="0">
                <a:latin typeface="+mj-ea"/>
                <a:ea typeface="+mj-ea"/>
              </a:rPr>
              <a:t>平均在</a:t>
            </a:r>
            <a:r>
              <a:rPr lang="en-US" altLang="zh-TW" sz="2800" dirty="0">
                <a:latin typeface="+mj-ea"/>
                <a:ea typeface="+mj-ea"/>
              </a:rPr>
              <a:t>45-55</a:t>
            </a:r>
            <a:r>
              <a:rPr lang="zh-TW" altLang="en-US" sz="2800" dirty="0">
                <a:latin typeface="+mj-ea"/>
                <a:ea typeface="+mj-ea"/>
              </a:rPr>
              <a:t>歲間</a:t>
            </a:r>
            <a:r>
              <a:rPr lang="zh-TW" altLang="en-US" sz="2800" dirty="0" smtClean="0">
                <a:latin typeface="+mj-ea"/>
                <a:ea typeface="+mj-ea"/>
              </a:rPr>
              <a:t>，更是進入了另一個人生</a:t>
            </a:r>
            <a:r>
              <a:rPr lang="zh-TW" altLang="en-US" sz="2800" dirty="0" smtClean="0">
                <a:latin typeface="+mj-ea"/>
                <a:ea typeface="+mj-ea"/>
              </a:rPr>
              <a:t>階段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 algn="r">
              <a:buNone/>
            </a:pPr>
            <a:r>
              <a:rPr lang="en-US" altLang="zh-TW" sz="1400" i="1" dirty="0" smtClean="0">
                <a:latin typeface="+mj-ea"/>
                <a:ea typeface="+mj-ea"/>
              </a:rPr>
              <a:t>(</a:t>
            </a:r>
            <a:r>
              <a:rPr lang="pl-PL" altLang="zh-TW" sz="1400" i="1" dirty="0" err="1">
                <a:latin typeface="+mj-ea"/>
                <a:ea typeface="+mj-ea"/>
              </a:rPr>
              <a:t>Menopause</a:t>
            </a:r>
            <a:r>
              <a:rPr lang="pl-PL" altLang="zh-TW" sz="1400" i="1" dirty="0">
                <a:latin typeface="+mj-ea"/>
                <a:ea typeface="+mj-ea"/>
              </a:rPr>
              <a:t>: </a:t>
            </a:r>
            <a:r>
              <a:rPr lang="pl-PL" altLang="zh-TW" sz="1400" i="1" dirty="0" err="1">
                <a:latin typeface="+mj-ea"/>
                <a:ea typeface="+mj-ea"/>
              </a:rPr>
              <a:t>Overview</a:t>
            </a:r>
            <a:r>
              <a:rPr lang="pl-PL" altLang="zh-TW" sz="1400" i="1" dirty="0">
                <a:latin typeface="+mj-ea"/>
                <a:ea typeface="+mj-ea"/>
              </a:rPr>
              <a:t>. 2013-06-28 [8 March 2015].)</a:t>
            </a:r>
            <a:r>
              <a:rPr lang="zh-TW" altLang="en-US" sz="2800" dirty="0" smtClean="0">
                <a:latin typeface="+mj-ea"/>
                <a:ea typeface="+mj-ea"/>
              </a:rPr>
              <a:t>，</a:t>
            </a:r>
            <a:endParaRPr kumimoji="1" lang="zh-TW" altLang="en-US" sz="280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80010"/>
            <a:ext cx="9144000" cy="116864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ln w="15875" cmpd="sng">
                  <a:noFill/>
                  <a:prstDash val="solid"/>
                </a:ln>
                <a:effectLst/>
              </a:rPr>
              <a:t>年齡變化對女性影響甚大</a:t>
            </a:r>
            <a:endParaRPr kumimoji="1" lang="zh-TW" altLang="en-US" sz="4000" dirty="0">
              <a:ln w="15875" cmpd="sng">
                <a:noFill/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93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475" y="277290"/>
            <a:ext cx="7783615" cy="118872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zh-TW" altLang="en-US" sz="4000" dirty="0" smtClean="0">
                <a:ln w="15875" cmpd="sng">
                  <a:noFill/>
                  <a:prstDash val="solid"/>
                </a:ln>
                <a:effectLst/>
              </a:rPr>
              <a:t>市場新寵</a:t>
            </a:r>
            <a:r>
              <a:rPr kumimoji="1" lang="en-US" altLang="zh-TW" sz="4000" dirty="0" smtClean="0">
                <a:ln w="15875" cmpd="sng">
                  <a:noFill/>
                  <a:prstDash val="solid"/>
                </a:ln>
                <a:effectLst/>
              </a:rPr>
              <a:t>---</a:t>
            </a:r>
            <a:r>
              <a:rPr kumimoji="1" lang="zh-TW" altLang="en-US" sz="4000" dirty="0" smtClean="0">
                <a:ln w="15875" cmpd="sng">
                  <a:noFill/>
                  <a:prstDash val="solid"/>
                </a:ln>
                <a:effectLst/>
              </a:rPr>
              <a:t>草本保健品</a:t>
            </a:r>
            <a:endParaRPr kumimoji="1" lang="zh-TW" altLang="en-US" sz="4000" dirty="0">
              <a:ln w="15875" cmpd="sng">
                <a:noFill/>
                <a:prstDash val="solid"/>
              </a:ln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6983" y="2016007"/>
            <a:ext cx="7751264" cy="4442850"/>
          </a:xfrm>
        </p:spPr>
        <p:txBody>
          <a:bodyPr>
            <a:normAutofit lnSpcReduction="10000"/>
          </a:bodyPr>
          <a:lstStyle/>
          <a:p>
            <a:r>
              <a:rPr lang="zh-TW" altLang="zh-TW" sz="2800" dirty="0">
                <a:latin typeface="+mj-ea"/>
                <a:ea typeface="+mj-ea"/>
              </a:rPr>
              <a:t>至</a:t>
            </a:r>
            <a:r>
              <a:rPr lang="en-US" altLang="zh-TW" sz="2800" dirty="0">
                <a:latin typeface="+mj-ea"/>
                <a:ea typeface="+mj-ea"/>
              </a:rPr>
              <a:t> 2017 </a:t>
            </a:r>
            <a:r>
              <a:rPr lang="zh-TW" altLang="zh-TW" sz="2800" dirty="0">
                <a:latin typeface="+mj-ea"/>
                <a:ea typeface="+mj-ea"/>
              </a:rPr>
              <a:t>年全球草本保健品市場將突破千億美元</a:t>
            </a:r>
            <a:r>
              <a:rPr lang="zh-TW" altLang="zh-TW" sz="2800" dirty="0" smtClean="0">
                <a:latin typeface="+mj-ea"/>
                <a:ea typeface="+mj-ea"/>
              </a:rPr>
              <a:t>，全球將</a:t>
            </a:r>
            <a:r>
              <a:rPr lang="zh-TW" altLang="zh-TW" sz="2800" dirty="0">
                <a:latin typeface="+mj-ea"/>
                <a:ea typeface="+mj-ea"/>
              </a:rPr>
              <a:t>近</a:t>
            </a:r>
            <a:r>
              <a:rPr lang="en-US" altLang="zh-TW" sz="2800" dirty="0">
                <a:latin typeface="+mj-ea"/>
                <a:ea typeface="+mj-ea"/>
              </a:rPr>
              <a:t> 130 </a:t>
            </a:r>
            <a:r>
              <a:rPr lang="zh-TW" altLang="zh-TW" sz="2800" dirty="0">
                <a:latin typeface="+mj-ea"/>
                <a:ea typeface="+mj-ea"/>
              </a:rPr>
              <a:t>個國家使用植物藥或漢方草本的產品</a:t>
            </a:r>
            <a:r>
              <a:rPr lang="zh-TW" altLang="zh-TW" sz="2800" dirty="0" smtClean="0">
                <a:latin typeface="+mj-ea"/>
                <a:ea typeface="+mj-ea"/>
              </a:rPr>
              <a:t>，足見該產品的</a:t>
            </a:r>
            <a:r>
              <a:rPr lang="zh-TW" altLang="zh-TW" sz="2800" dirty="0">
                <a:latin typeface="+mj-ea"/>
                <a:ea typeface="+mj-ea"/>
              </a:rPr>
              <a:t>市場潛力</a:t>
            </a:r>
            <a:r>
              <a:rPr lang="en-US" altLang="zh-TW" sz="2800" dirty="0" smtClean="0">
                <a:latin typeface="+mj-ea"/>
                <a:ea typeface="+mj-ea"/>
              </a:rPr>
              <a:t>。</a:t>
            </a:r>
          </a:p>
          <a:p>
            <a:pPr marL="0" indent="0" algn="r">
              <a:buNone/>
            </a:pPr>
            <a:r>
              <a:rPr lang="en-US" altLang="zh-TW" sz="1400" i="1" dirty="0" smtClean="0">
                <a:latin typeface="+mj-ea"/>
                <a:ea typeface="+mj-ea"/>
              </a:rPr>
              <a:t>(</a:t>
            </a:r>
            <a:r>
              <a:rPr lang="zh-TW" altLang="zh-TW" sz="1400" i="1" dirty="0">
                <a:latin typeface="+mj-ea"/>
                <a:ea typeface="+mj-ea"/>
              </a:rPr>
              <a:t>國際商情</a:t>
            </a:r>
            <a:r>
              <a:rPr lang="en-US" altLang="zh-TW" sz="1400" i="1" dirty="0">
                <a:latin typeface="+mj-ea"/>
                <a:ea typeface="+mj-ea"/>
              </a:rPr>
              <a:t>Nov. 27, — Dec. 10, 2013</a:t>
            </a:r>
            <a:r>
              <a:rPr lang="en-US" altLang="zh-TW" sz="1400" i="1" dirty="0" smtClean="0">
                <a:latin typeface="+mj-ea"/>
                <a:ea typeface="+mj-ea"/>
              </a:rPr>
              <a:t>)</a:t>
            </a:r>
          </a:p>
          <a:p>
            <a:r>
              <a:rPr lang="zh-TW" altLang="zh-TW" sz="2800" dirty="0">
                <a:latin typeface="+mj-ea"/>
                <a:ea typeface="+mj-ea"/>
              </a:rPr>
              <a:t>國內保健食品市場每年逾</a:t>
            </a:r>
            <a:r>
              <a:rPr lang="en-US" altLang="zh-TW" sz="2800" dirty="0">
                <a:latin typeface="+mj-ea"/>
                <a:ea typeface="+mj-ea"/>
              </a:rPr>
              <a:t>800</a:t>
            </a:r>
            <a:r>
              <a:rPr lang="zh-TW" altLang="zh-TW" sz="2800" dirty="0">
                <a:latin typeface="+mj-ea"/>
                <a:ea typeface="+mj-ea"/>
              </a:rPr>
              <a:t>億元，較</a:t>
            </a:r>
            <a:r>
              <a:rPr lang="en-US" altLang="zh-TW" sz="2800" dirty="0">
                <a:latin typeface="+mj-ea"/>
                <a:ea typeface="+mj-ea"/>
              </a:rPr>
              <a:t>10</a:t>
            </a:r>
            <a:r>
              <a:rPr lang="zh-TW" altLang="zh-TW" sz="2800" dirty="0">
                <a:latin typeface="+mj-ea"/>
                <a:ea typeface="+mj-ea"/>
              </a:rPr>
              <a:t>年前成長近</a:t>
            </a:r>
            <a:r>
              <a:rPr lang="en-US" altLang="zh-TW" sz="2800" dirty="0">
                <a:latin typeface="+mj-ea"/>
                <a:ea typeface="+mj-ea"/>
              </a:rPr>
              <a:t>6</a:t>
            </a:r>
            <a:r>
              <a:rPr lang="zh-TW" altLang="zh-TW" sz="2800" dirty="0">
                <a:latin typeface="+mj-ea"/>
                <a:ea typeface="+mj-ea"/>
              </a:rPr>
              <a:t>成，近年又以含漢方草本，以及各種穀物的食品，成長幅度最多。</a:t>
            </a:r>
            <a:r>
              <a:rPr lang="en-US" altLang="zh-TW" sz="1400" i="1" dirty="0">
                <a:latin typeface="+mj-ea"/>
                <a:ea typeface="+mj-ea"/>
              </a:rPr>
              <a:t>(2016</a:t>
            </a:r>
            <a:r>
              <a:rPr lang="zh-TW" altLang="zh-TW" sz="1400" i="1" dirty="0">
                <a:latin typeface="+mj-ea"/>
                <a:ea typeface="+mj-ea"/>
              </a:rPr>
              <a:t>年</a:t>
            </a:r>
            <a:r>
              <a:rPr lang="en-US" altLang="zh-TW" sz="1400" i="1" dirty="0">
                <a:latin typeface="+mj-ea"/>
                <a:ea typeface="+mj-ea"/>
              </a:rPr>
              <a:t>05</a:t>
            </a:r>
            <a:r>
              <a:rPr lang="zh-TW" altLang="zh-TW" sz="1400" i="1" dirty="0">
                <a:latin typeface="+mj-ea"/>
                <a:ea typeface="+mj-ea"/>
              </a:rPr>
              <a:t>月</a:t>
            </a:r>
            <a:r>
              <a:rPr lang="en-US" altLang="zh-TW" sz="1400" i="1" dirty="0">
                <a:latin typeface="+mj-ea"/>
                <a:ea typeface="+mj-ea"/>
              </a:rPr>
              <a:t>05</a:t>
            </a:r>
            <a:r>
              <a:rPr lang="zh-TW" altLang="zh-TW" sz="1400" i="1" dirty="0">
                <a:latin typeface="+mj-ea"/>
                <a:ea typeface="+mj-ea"/>
              </a:rPr>
              <a:t>日工商時報</a:t>
            </a:r>
            <a:r>
              <a:rPr lang="en-US" altLang="zh-TW" sz="1400" i="1" dirty="0">
                <a:latin typeface="+mj-ea"/>
                <a:ea typeface="+mj-ea"/>
              </a:rPr>
              <a:t>)</a:t>
            </a:r>
            <a:endParaRPr lang="zh-TW" altLang="zh-TW" sz="1400" i="1" dirty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台灣健康</a:t>
            </a:r>
            <a:r>
              <a:rPr lang="zh-TW" altLang="en-US" sz="2800" dirty="0">
                <a:latin typeface="+mj-ea"/>
                <a:ea typeface="+mj-ea"/>
              </a:rPr>
              <a:t>市場佔有率</a:t>
            </a:r>
            <a:r>
              <a:rPr lang="zh-TW" altLang="en-US" sz="2800" dirty="0" smtClean="0">
                <a:latin typeface="+mj-ea"/>
                <a:ea typeface="+mj-ea"/>
              </a:rPr>
              <a:t>第二名為草本</a:t>
            </a:r>
            <a:r>
              <a:rPr lang="en-US" altLang="zh-TW" sz="2800" dirty="0" smtClean="0">
                <a:latin typeface="+mj-ea"/>
                <a:ea typeface="+mj-ea"/>
              </a:rPr>
              <a:t>/</a:t>
            </a:r>
            <a:r>
              <a:rPr lang="zh-TW" altLang="en-US" sz="2800" dirty="0">
                <a:latin typeface="+mj-ea"/>
                <a:ea typeface="+mj-ea"/>
              </a:rPr>
              <a:t>傳統健康</a:t>
            </a:r>
            <a:r>
              <a:rPr lang="zh-TW" altLang="en-US" sz="2800" dirty="0" smtClean="0">
                <a:latin typeface="+mj-ea"/>
                <a:ea typeface="+mj-ea"/>
              </a:rPr>
              <a:t>保健</a:t>
            </a:r>
            <a:r>
              <a:rPr lang="zh-TW" altLang="en-US" sz="2800" dirty="0" smtClean="0">
                <a:latin typeface="+mj-ea"/>
                <a:ea typeface="+mj-ea"/>
              </a:rPr>
              <a:t>品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 algn="r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</a:t>
            </a:r>
            <a:r>
              <a:rPr lang="en-US" altLang="zh-TW" sz="1400" i="1" dirty="0">
                <a:latin typeface="+mj-ea"/>
                <a:ea typeface="+mj-ea"/>
              </a:rPr>
              <a:t>(Health supplements to Taiwan Trends and opportunities,</a:t>
            </a:r>
            <a:r>
              <a:rPr lang="zh-TW" altLang="zh-TW" sz="1400" i="1" dirty="0">
                <a:latin typeface="+mj-ea"/>
                <a:ea typeface="+mj-ea"/>
              </a:rPr>
              <a:t> </a:t>
            </a:r>
            <a:r>
              <a:rPr lang="en-US" altLang="zh-TW" sz="1400" i="1" dirty="0" err="1">
                <a:latin typeface="+mj-ea"/>
                <a:ea typeface="+mj-ea"/>
              </a:rPr>
              <a:t>Euromonitor</a:t>
            </a:r>
            <a:r>
              <a:rPr lang="en-US" altLang="zh-TW" sz="1400" i="1" dirty="0">
                <a:latin typeface="+mj-ea"/>
                <a:ea typeface="+mj-ea"/>
              </a:rPr>
              <a:t> International- Consumer Health in Taiwan, October 2016)</a:t>
            </a:r>
            <a:endParaRPr lang="zh-TW" altLang="zh-TW" sz="1400" i="1" dirty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927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4952"/>
            <a:ext cx="9143999" cy="943209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en-US" altLang="zh-TW" sz="4000" dirty="0">
                <a:effectLst/>
              </a:rPr>
              <a:t>Prime™</a:t>
            </a:r>
            <a:r>
              <a:rPr lang="zh-TW" altLang="en-US" sz="4000" dirty="0">
                <a:effectLst/>
              </a:rPr>
              <a:t>女性呵護配方膠囊</a:t>
            </a:r>
            <a:r>
              <a:rPr lang="zh-TW" altLang="en-US" sz="4000" dirty="0" smtClean="0">
                <a:effectLst/>
              </a:rPr>
              <a:t>食品</a:t>
            </a:r>
            <a:endParaRPr lang="en-US" sz="4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341912" y="2044985"/>
            <a:ext cx="6388924" cy="3619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+mj-ea"/>
                <a:ea typeface="+mj-ea"/>
              </a:rPr>
              <a:t>PRIME</a:t>
            </a:r>
            <a:r>
              <a:rPr lang="en-US" altLang="zh-TW" sz="3200" baseline="30000" dirty="0" smtClean="0">
                <a:latin typeface="+mj-ea"/>
                <a:ea typeface="+mj-ea"/>
                <a:cs typeface="Andalus"/>
              </a:rPr>
              <a:t>™</a:t>
            </a:r>
            <a:r>
              <a:rPr lang="en-US" altLang="zh-TW" sz="3200" dirty="0" smtClean="0">
                <a:latin typeface="+mj-ea"/>
                <a:ea typeface="+mj-ea"/>
              </a:rPr>
              <a:t> </a:t>
            </a:r>
            <a:r>
              <a:rPr lang="zh-TW" altLang="en-US" sz="3200" dirty="0" smtClean="0">
                <a:latin typeface="+mj-ea"/>
                <a:ea typeface="+mj-ea"/>
              </a:rPr>
              <a:t>女性呵護配方膠囊食品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ctr"/>
            <a:r>
              <a:rPr lang="zh-TW" altLang="en-US" sz="3200" dirty="0" smtClean="0">
                <a:latin typeface="+mj-ea"/>
                <a:ea typeface="+mj-ea"/>
              </a:rPr>
              <a:t>結合多種草本成分與維生素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ctr"/>
            <a:r>
              <a:rPr lang="zh-TW" altLang="en-US" sz="3200" dirty="0" smtClean="0">
                <a:latin typeface="+mj-ea"/>
                <a:ea typeface="+mj-ea"/>
              </a:rPr>
              <a:t>以幫助支持女性的健康</a:t>
            </a:r>
            <a:r>
              <a:rPr lang="zh-TW" altLang="zh-TW" sz="3200" dirty="0" smtClean="0">
                <a:latin typeface="+mj-ea"/>
                <a:ea typeface="+mj-ea"/>
              </a:rPr>
              <a:t>。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37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44" y="1555667"/>
            <a:ext cx="9145543" cy="457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544" y="259667"/>
            <a:ext cx="9133668" cy="1296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zh-TW" altLang="zh-TW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</a:rPr>
              <a:t>香蜂草葉萃</a:t>
            </a:r>
            <a:r>
              <a:rPr lang="zh-TW" altLang="zh-TW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</a:rPr>
              <a:t>取物</a:t>
            </a:r>
            <a:r>
              <a:rPr lang="en-US" altLang="zh-TW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</a:rPr>
              <a:t/>
            </a:r>
            <a:br>
              <a:rPr lang="en-US" altLang="zh-TW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</a:rPr>
            </a:br>
            <a:r>
              <a:rPr lang="en-US" altLang="zh-TW" sz="2800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+mj-ea"/>
              </a:rPr>
              <a:t>lemon balm leaf extract</a:t>
            </a:r>
            <a:endParaRPr kumimoji="1" lang="zh-TW" altLang="en-US" sz="2800" dirty="0">
              <a:ln w="15875" cmpd="sng">
                <a:noFill/>
                <a:prstDash val="solid"/>
              </a:ln>
              <a:solidFill>
                <a:schemeClr val="bg1"/>
              </a:solidFill>
              <a:effectLst/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1343" y="2291937"/>
            <a:ext cx="7878227" cy="2624447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+mj-ea"/>
                <a:ea typeface="+mj-ea"/>
              </a:rPr>
              <a:t>香蜂草</a:t>
            </a:r>
            <a:r>
              <a:rPr lang="en-US" altLang="zh-TW" sz="2800" dirty="0">
                <a:latin typeface="+mj-ea"/>
                <a:ea typeface="+mj-ea"/>
              </a:rPr>
              <a:t> (Melissa </a:t>
            </a:r>
            <a:r>
              <a:rPr lang="en-US" altLang="zh-TW" sz="2800" dirty="0" err="1">
                <a:latin typeface="+mj-ea"/>
                <a:ea typeface="+mj-ea"/>
              </a:rPr>
              <a:t>officinalis</a:t>
            </a:r>
            <a:r>
              <a:rPr lang="en-US" altLang="zh-TW" sz="2800" dirty="0">
                <a:latin typeface="+mj-ea"/>
                <a:ea typeface="+mj-ea"/>
              </a:rPr>
              <a:t>) </a:t>
            </a:r>
            <a:r>
              <a:rPr lang="zh-TW" altLang="zh-TW" sz="2800" dirty="0">
                <a:latin typeface="+mj-ea"/>
                <a:ea typeface="+mj-ea"/>
              </a:rPr>
              <a:t>是原產於歐洲中南部、地中海地區、伊朗和中亞的一種薄荷植物。葉子散發著溫和的檸檬香味。可用於茶飲，調味料，並有助於維持健康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研究發現，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香蜂草葉有助於健康維持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en-US" altLang="zh-TW" sz="1500" i="1" dirty="0">
                <a:latin typeface="+mj-ea"/>
                <a:ea typeface="+mj-ea"/>
              </a:rPr>
              <a:t>Japanese Journal of Complementary and Alternative Medicine 4(3), 119-126, 2007)</a:t>
            </a:r>
          </a:p>
          <a:p>
            <a:endParaRPr lang="zh-TW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2400" dirty="0">
              <a:latin typeface="+mj-ea"/>
              <a:ea typeface="+mj-ea"/>
            </a:endParaRPr>
          </a:p>
          <a:p>
            <a:endParaRPr kumimoji="1" lang="zh-TW" altLang="en-US" sz="2400" dirty="0">
              <a:latin typeface="+mj-ea"/>
              <a:ea typeface="+mj-ea"/>
            </a:endParaRPr>
          </a:p>
        </p:txBody>
      </p:sp>
      <p:pic>
        <p:nvPicPr>
          <p:cNvPr id="4" name="圖片 3" descr="螢幕快照 2018-03-18 下午10.1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36" y="4824459"/>
            <a:ext cx="1751183" cy="13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84414"/>
            <a:ext cx="9144000" cy="466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333"/>
            <a:ext cx="9144000" cy="1295099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kumimoji="1" lang="zh-TW" altLang="en-US" sz="4000" b="1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薑根萃取物</a:t>
            </a:r>
            <a:r>
              <a:rPr kumimoji="1" lang="en-US" altLang="zh-TW" sz="4000" b="1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kumimoji="1" lang="en-US" altLang="zh-TW" sz="4000" b="1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en-US" altLang="zh-TW" sz="2800" b="1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ginger root extract</a:t>
            </a:r>
            <a:endParaRPr kumimoji="1" lang="zh-TW" altLang="en-US" sz="2400" b="1" dirty="0">
              <a:ln w="15875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6368" y="2067209"/>
            <a:ext cx="7751264" cy="5232375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+mj-ea"/>
                <a:ea typeface="+mj-ea"/>
              </a:rPr>
              <a:t>薑是一種開花植物，其根部廣泛用作香料使用。除了用作香料之外，薑還可以用來製茶、糖果甚至生薑酒或啤酒。薑與薑黃及豆蔻屬於同一個家族的植物。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它</a:t>
            </a:r>
            <a:r>
              <a:rPr lang="zh-TW" altLang="zh-TW" sz="2800" dirty="0" smtClean="0">
                <a:latin typeface="+mj-ea"/>
                <a:ea typeface="+mj-ea"/>
              </a:rPr>
              <a:t>在東方傳統上也被廣泛</a:t>
            </a:r>
            <a:r>
              <a:rPr lang="zh-TW" altLang="en-US" sz="2800" dirty="0" smtClean="0">
                <a:latin typeface="+mj-ea"/>
                <a:ea typeface="+mj-ea"/>
              </a:rPr>
              <a:t>應</a:t>
            </a:r>
            <a:r>
              <a:rPr lang="zh-TW" altLang="zh-TW" sz="2800" dirty="0" smtClean="0">
                <a:latin typeface="+mj-ea"/>
                <a:ea typeface="+mj-ea"/>
              </a:rPr>
              <a:t>用</a:t>
            </a:r>
            <a:r>
              <a:rPr lang="en-US" altLang="zh-TW" sz="1400" i="1" dirty="0" smtClean="0">
                <a:latin typeface="+mj-ea"/>
                <a:ea typeface="+mj-ea"/>
              </a:rPr>
              <a:t>(</a:t>
            </a:r>
            <a:r>
              <a:rPr lang="en-US" altLang="zh-TW" sz="1400" i="1" dirty="0" err="1">
                <a:latin typeface="+mj-ea"/>
                <a:ea typeface="+mj-ea"/>
              </a:rPr>
              <a:t>Crit</a:t>
            </a:r>
            <a:r>
              <a:rPr lang="en-US" altLang="zh-TW" sz="1400" i="1" dirty="0">
                <a:latin typeface="+mj-ea"/>
                <a:ea typeface="+mj-ea"/>
              </a:rPr>
              <a:t> Rev Food </a:t>
            </a:r>
            <a:r>
              <a:rPr lang="en-US" altLang="zh-TW" sz="1400" i="1" dirty="0" err="1">
                <a:latin typeface="+mj-ea"/>
                <a:ea typeface="+mj-ea"/>
              </a:rPr>
              <a:t>Sci</a:t>
            </a:r>
            <a:r>
              <a:rPr lang="en-US" altLang="zh-TW" sz="1400" i="1" dirty="0">
                <a:latin typeface="+mj-ea"/>
                <a:ea typeface="+mj-ea"/>
              </a:rPr>
              <a:t> </a:t>
            </a:r>
            <a:r>
              <a:rPr lang="en-US" altLang="zh-TW" sz="1400" i="1" dirty="0" err="1">
                <a:latin typeface="+mj-ea"/>
                <a:ea typeface="+mj-ea"/>
              </a:rPr>
              <a:t>Nutr</a:t>
            </a:r>
            <a:r>
              <a:rPr lang="en-US" altLang="zh-TW" sz="1400" i="1" dirty="0">
                <a:latin typeface="+mj-ea"/>
                <a:ea typeface="+mj-ea"/>
              </a:rPr>
              <a:t>. 2017 Jan 2;57(1):141-146</a:t>
            </a:r>
            <a:r>
              <a:rPr lang="en-US" altLang="zh-TW" sz="1400" i="1" dirty="0" smtClean="0">
                <a:latin typeface="+mj-ea"/>
                <a:ea typeface="+mj-ea"/>
              </a:rPr>
              <a:t>.)</a:t>
            </a:r>
            <a:endParaRPr lang="zh-TW" altLang="zh-TW" sz="1400" i="1" dirty="0">
              <a:latin typeface="+mj-ea"/>
              <a:ea typeface="+mj-ea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薑根對於生育齡婦女健康亦有幫助</a:t>
            </a:r>
            <a:endParaRPr kumimoji="1" lang="en-US" altLang="zh-TW" sz="2400" dirty="0">
              <a:latin typeface="+mj-ea"/>
              <a:ea typeface="+mj-ea"/>
            </a:endParaRPr>
          </a:p>
          <a:p>
            <a:endParaRPr kumimoji="1" lang="zh-TW" altLang="en-US" sz="2400" dirty="0">
              <a:latin typeface="+mj-ea"/>
              <a:ea typeface="+mj-ea"/>
            </a:endParaRPr>
          </a:p>
          <a:p>
            <a:endParaRPr lang="zh-TW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sz="2400" dirty="0">
              <a:latin typeface="+mj-ea"/>
              <a:ea typeface="+mj-ea"/>
            </a:endParaRPr>
          </a:p>
          <a:p>
            <a:endParaRPr kumimoji="1" lang="zh-TW" altLang="en-US" sz="2400" dirty="0">
              <a:latin typeface="+mj-ea"/>
              <a:ea typeface="+mj-ea"/>
            </a:endParaRPr>
          </a:p>
        </p:txBody>
      </p:sp>
      <p:pic>
        <p:nvPicPr>
          <p:cNvPr id="5" name="圖片 4" descr="螢幕快照 2018-03-18 下午10.3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99" y="4741331"/>
            <a:ext cx="1725891" cy="12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5668"/>
            <a:ext cx="9144000" cy="461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9668"/>
            <a:ext cx="9144000" cy="1296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zh-TW" altLang="zh-TW" b="1" dirty="0">
                <a:ln w="15875" cmpd="sng">
                  <a:noFill/>
                  <a:prstDash val="solid"/>
                </a:ln>
                <a:effectLst/>
              </a:rPr>
              <a:t>紅花苜蓿萃</a:t>
            </a:r>
            <a:r>
              <a:rPr lang="zh-TW" altLang="zh-TW" b="1" dirty="0" smtClean="0">
                <a:ln w="15875" cmpd="sng">
                  <a:noFill/>
                  <a:prstDash val="solid"/>
                </a:ln>
                <a:effectLst/>
              </a:rPr>
              <a:t>取物</a:t>
            </a:r>
            <a:r>
              <a:rPr lang="en-US" altLang="zh-TW" b="1" dirty="0" smtClean="0">
                <a:ln w="15875" cmpd="sng">
                  <a:noFill/>
                  <a:prstDash val="solid"/>
                </a:ln>
                <a:effectLst/>
              </a:rPr>
              <a:t/>
            </a:r>
            <a:br>
              <a:rPr lang="en-US" altLang="zh-TW" b="1" dirty="0" smtClean="0">
                <a:ln w="15875" cmpd="sng">
                  <a:noFill/>
                  <a:prstDash val="solid"/>
                </a:ln>
                <a:effectLst/>
              </a:rPr>
            </a:br>
            <a:r>
              <a:rPr lang="en-US" altLang="zh-TW" sz="2800" dirty="0">
                <a:ln w="15875" cmpd="sng">
                  <a:noFill/>
                  <a:prstDash val="solid"/>
                </a:ln>
                <a:effectLst/>
              </a:rPr>
              <a:t>red clover extract</a:t>
            </a:r>
            <a:endParaRPr kumimoji="1" lang="zh-TW" altLang="en-US" sz="2000" dirty="0">
              <a:ln w="15875" cmpd="sng">
                <a:noFill/>
                <a:prstDash val="solid"/>
              </a:ln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792" y="2173183"/>
            <a:ext cx="7664938" cy="4430815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+mj-ea"/>
                <a:ea typeface="+mj-ea"/>
              </a:rPr>
              <a:t>紅花苜蓿是小型的多年生植物，開紅色或白色的花。它原產於歐洲、中亞及北非，現已經廣泛引進到世界各地。其花朵可用於</a:t>
            </a:r>
            <a:r>
              <a:rPr lang="zh-TW" altLang="zh-TW" sz="2800" dirty="0" smtClean="0">
                <a:latin typeface="+mj-ea"/>
                <a:ea typeface="+mj-ea"/>
              </a:rPr>
              <a:t>維持健康。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紅</a:t>
            </a:r>
            <a:r>
              <a:rPr lang="zh-TW" altLang="en-US" sz="2800" dirty="0" smtClean="0">
                <a:latin typeface="+mj-ea"/>
                <a:ea typeface="+mj-ea"/>
              </a:rPr>
              <a:t>花苜蓿含有</a:t>
            </a:r>
            <a:r>
              <a:rPr lang="zh-TW" altLang="zh-TW" sz="2800" dirty="0" smtClean="0">
                <a:latin typeface="+mj-ea"/>
                <a:ea typeface="+mj-ea"/>
              </a:rPr>
              <a:t>異黃酮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zh-TW" sz="2400" dirty="0">
              <a:latin typeface="+mj-ea"/>
              <a:ea typeface="+mj-ea"/>
            </a:endParaRPr>
          </a:p>
          <a:p>
            <a:endParaRPr kumimoji="1" lang="zh-TW" altLang="en-US" sz="2400" dirty="0">
              <a:latin typeface="+mj-ea"/>
              <a:ea typeface="+mj-ea"/>
            </a:endParaRPr>
          </a:p>
        </p:txBody>
      </p:sp>
      <p:pic>
        <p:nvPicPr>
          <p:cNvPr id="4" name="圖片 3" descr="螢幕快照 2018-03-19 上午12.38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3821"/>
          <a:stretch/>
        </p:blipFill>
        <p:spPr>
          <a:xfrm>
            <a:off x="6659391" y="4500748"/>
            <a:ext cx="2353925" cy="15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959427"/>
            <a:ext cx="9144000" cy="4358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7289"/>
            <a:ext cx="9144000" cy="1296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zh-TW" altLang="zh-TW" b="1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西洋牡荊果萃</a:t>
            </a:r>
            <a:r>
              <a:rPr lang="zh-TW" altLang="zh-TW" b="1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取物</a:t>
            </a:r>
            <a:r>
              <a:rPr lang="en-US" altLang="zh-TW" b="1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/>
            </a:r>
            <a:br>
              <a:rPr lang="en-US" altLang="zh-TW" b="1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</a:br>
            <a:r>
              <a:rPr lang="en-US" altLang="zh-TW" sz="2800" dirty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chasteberry fruit extract</a:t>
            </a:r>
            <a:r>
              <a:rPr lang="zh-TW" altLang="zh-TW" sz="2800" dirty="0" smtClean="0">
                <a:ln w="1587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endParaRPr kumimoji="1" lang="zh-TW" altLang="en-US" dirty="0">
              <a:ln w="15875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5695" y="2529445"/>
            <a:ext cx="7592609" cy="3507620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+mj-ea"/>
                <a:ea typeface="+mj-ea"/>
              </a:rPr>
              <a:t>西洋牡荊果，又稱聖潔莓，是一種原生長於地中海及中亞的灌木，在美國也可見到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一般</a:t>
            </a:r>
            <a:r>
              <a:rPr lang="zh-TW" altLang="zh-TW" sz="2800" dirty="0">
                <a:latin typeface="+mj-ea"/>
                <a:ea typeface="+mj-ea"/>
              </a:rPr>
              <a:t>用於幫助維持女性健康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zh-TW" sz="2400" dirty="0">
              <a:latin typeface="+mj-ea"/>
              <a:ea typeface="+mj-ea"/>
            </a:endParaRPr>
          </a:p>
          <a:p>
            <a:endParaRPr lang="zh-TW" altLang="en-US" sz="2400" dirty="0">
              <a:latin typeface="+mj-ea"/>
              <a:ea typeface="+mj-ea"/>
            </a:endParaRPr>
          </a:p>
          <a:p>
            <a:endParaRPr lang="zh-TW" altLang="zh-TW" sz="2400" dirty="0">
              <a:latin typeface="+mj-ea"/>
              <a:ea typeface="+mj-ea"/>
            </a:endParaRPr>
          </a:p>
          <a:p>
            <a:endParaRPr kumimoji="1" lang="zh-TW" altLang="en-US" sz="2400" dirty="0">
              <a:latin typeface="+mj-ea"/>
              <a:ea typeface="+mj-ea"/>
            </a:endParaRPr>
          </a:p>
        </p:txBody>
      </p:sp>
      <p:pic>
        <p:nvPicPr>
          <p:cNvPr id="4" name="圖片 3" descr="螢幕快照 2018-03-19 上午1.27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2506"/>
          <a:stretch/>
        </p:blipFill>
        <p:spPr>
          <a:xfrm>
            <a:off x="6688457" y="4572002"/>
            <a:ext cx="2313039" cy="15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70402"/>
            <a:ext cx="9144000" cy="491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7290"/>
            <a:ext cx="9144000" cy="1296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zh-TW" altLang="zh-TW" sz="4000" b="1" dirty="0">
                <a:ln w="15875" cmpd="sng">
                  <a:noFill/>
                  <a:prstDash val="solid"/>
                </a:ln>
                <a:effectLst/>
              </a:rPr>
              <a:t>金雀異黃酮</a:t>
            </a:r>
            <a:r>
              <a:rPr lang="en-US" altLang="zh-TW" sz="4000" b="1" dirty="0">
                <a:ln w="15875" cmpd="sng">
                  <a:noFill/>
                  <a:prstDash val="solid"/>
                </a:ln>
                <a:effectLst/>
              </a:rPr>
              <a:t> </a:t>
            </a:r>
            <a:r>
              <a:rPr lang="en-US" altLang="zh-TW" sz="2800" b="1" dirty="0">
                <a:ln w="15875" cmpd="sng">
                  <a:noFill/>
                  <a:prstDash val="solid"/>
                </a:ln>
                <a:effectLst/>
              </a:rPr>
              <a:t>(geniVida</a:t>
            </a:r>
            <a:r>
              <a:rPr lang="en-US" altLang="zh-TW" sz="2800" b="1" baseline="30000" dirty="0">
                <a:ln w="15875" cmpd="sng">
                  <a:noFill/>
                  <a:prstDash val="solid"/>
                </a:ln>
                <a:effectLst/>
              </a:rPr>
              <a:t>®†</a:t>
            </a:r>
            <a:r>
              <a:rPr lang="en-US" altLang="zh-TW" sz="2800" b="1" dirty="0">
                <a:ln w="15875" cmpd="sng">
                  <a:noFill/>
                  <a:prstDash val="solid"/>
                </a:ln>
                <a:effectLst/>
              </a:rPr>
              <a:t>)</a:t>
            </a:r>
            <a:r>
              <a:rPr lang="en-US" altLang="zh-TW" sz="2800" b="1" baseline="30000" dirty="0">
                <a:ln w="15875" cmpd="sng">
                  <a:noFill/>
                  <a:prstDash val="solid"/>
                </a:ln>
                <a:effectLst/>
              </a:rPr>
              <a:t> </a:t>
            </a:r>
            <a:endParaRPr kumimoji="1" lang="zh-TW" altLang="en-US" sz="2800" dirty="0">
              <a:ln w="15875" cmpd="sng">
                <a:noFill/>
                <a:prstDash val="solid"/>
              </a:ln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2792" y="1729619"/>
            <a:ext cx="7751264" cy="494695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金雀異黃酮</a:t>
            </a:r>
            <a:r>
              <a:rPr lang="en-US" altLang="zh-TW" sz="2800" dirty="0" smtClean="0">
                <a:latin typeface="+mj-ea"/>
                <a:ea typeface="+mj-ea"/>
              </a:rPr>
              <a:t>(Genistein)</a:t>
            </a:r>
            <a:r>
              <a:rPr lang="zh-TW" altLang="zh-TW" sz="2800" dirty="0" smtClean="0">
                <a:latin typeface="+mj-ea"/>
                <a:ea typeface="+mj-ea"/>
              </a:rPr>
              <a:t>是</a:t>
            </a:r>
            <a:r>
              <a:rPr lang="zh-TW" altLang="zh-TW" sz="2800" dirty="0">
                <a:latin typeface="+mj-ea"/>
                <a:ea typeface="+mj-ea"/>
              </a:rPr>
              <a:t>大豆中最主要的異黃</a:t>
            </a:r>
            <a:r>
              <a:rPr lang="zh-TW" altLang="zh-TW" sz="2800" dirty="0" smtClean="0">
                <a:latin typeface="+mj-ea"/>
                <a:ea typeface="+mj-ea"/>
              </a:rPr>
              <a:t>酮</a:t>
            </a:r>
            <a:r>
              <a:rPr lang="zh-TW" altLang="en-US" sz="2800" dirty="0" smtClean="0">
                <a:latin typeface="+mj-ea"/>
                <a:ea typeface="+mj-ea"/>
              </a:rPr>
              <a:t>，其</a:t>
            </a:r>
            <a:r>
              <a:rPr lang="zh-TW" altLang="zh-TW" sz="2800" dirty="0" smtClean="0">
                <a:latin typeface="+mj-ea"/>
                <a:ea typeface="+mj-ea"/>
              </a:rPr>
              <a:t>結構與雌激素</a:t>
            </a:r>
            <a:r>
              <a:rPr lang="zh-TW" altLang="zh-TW" sz="2800" dirty="0">
                <a:latin typeface="+mj-ea"/>
                <a:ea typeface="+mj-ea"/>
              </a:rPr>
              <a:t>相似</a:t>
            </a:r>
            <a:r>
              <a:rPr lang="en-US" altLang="zh-TW" sz="2800" dirty="0">
                <a:latin typeface="+mj-ea"/>
                <a:ea typeface="+mj-ea"/>
              </a:rPr>
              <a:t> 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金</a:t>
            </a:r>
            <a:r>
              <a:rPr lang="zh-TW" altLang="zh-TW" sz="2800" dirty="0">
                <a:latin typeface="+mj-ea"/>
                <a:ea typeface="+mj-ea"/>
              </a:rPr>
              <a:t>雀異黃酮</a:t>
            </a:r>
            <a:r>
              <a:rPr lang="en-US" altLang="zh-TW" sz="2800" dirty="0">
                <a:latin typeface="+mj-ea"/>
                <a:ea typeface="+mj-ea"/>
              </a:rPr>
              <a:t> (geniVida</a:t>
            </a:r>
            <a:r>
              <a:rPr lang="en-US" altLang="zh-TW" sz="2800" baseline="30000" dirty="0">
                <a:latin typeface="+mj-ea"/>
                <a:ea typeface="+mj-ea"/>
              </a:rPr>
              <a:t>®</a:t>
            </a:r>
            <a:r>
              <a:rPr lang="en-US" altLang="zh-TW" sz="2800" dirty="0">
                <a:latin typeface="+mj-ea"/>
                <a:ea typeface="+mj-ea"/>
              </a:rPr>
              <a:t>) </a:t>
            </a:r>
            <a:r>
              <a:rPr lang="zh-TW" altLang="zh-TW" sz="2800" dirty="0">
                <a:latin typeface="+mj-ea"/>
                <a:ea typeface="+mj-ea"/>
              </a:rPr>
              <a:t>是一種高純度、非植物來源且不會造成過敏的異黃酮。異黃酮是一種類黃酮，有助於女性健康，促進優良的生活品質。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美國</a:t>
            </a:r>
            <a:r>
              <a:rPr lang="en-US" altLang="zh-TW" sz="2800" dirty="0">
                <a:latin typeface="+mj-ea"/>
                <a:ea typeface="+mj-ea"/>
              </a:rPr>
              <a:t>FDA</a:t>
            </a:r>
            <a:r>
              <a:rPr lang="zh-TW" altLang="zh-TW" sz="2800" dirty="0">
                <a:latin typeface="+mj-ea"/>
                <a:ea typeface="+mj-ea"/>
              </a:rPr>
              <a:t>認可</a:t>
            </a:r>
            <a:r>
              <a:rPr lang="en-US" altLang="zh-TW" sz="2800" dirty="0">
                <a:latin typeface="+mj-ea"/>
                <a:ea typeface="+mj-ea"/>
              </a:rPr>
              <a:t>self-affirmed GRAS</a:t>
            </a:r>
            <a:endParaRPr lang="zh-TW" altLang="zh-TW" sz="2800" dirty="0">
              <a:latin typeface="+mj-ea"/>
              <a:ea typeface="+mj-ea"/>
            </a:endParaRPr>
          </a:p>
          <a:p>
            <a:endParaRPr lang="zh-TW" altLang="zh-TW" sz="2400" dirty="0">
              <a:latin typeface="+mj-ea"/>
              <a:ea typeface="+mj-ea"/>
            </a:endParaRPr>
          </a:p>
          <a:p>
            <a:pPr marL="0" indent="0" algn="r">
              <a:buNone/>
            </a:pPr>
            <a:r>
              <a:rPr lang="en-US" altLang="zh-TW" sz="2000" i="1" dirty="0">
                <a:latin typeface="+mj-ea"/>
                <a:ea typeface="+mj-ea"/>
              </a:rPr>
              <a:t>†geniVida is a registered trademark of DSM Nutritional </a:t>
            </a:r>
            <a:r>
              <a:rPr lang="en-US" altLang="zh-TW" sz="2000" i="1" dirty="0" smtClean="0">
                <a:latin typeface="+mj-ea"/>
                <a:ea typeface="+mj-ea"/>
              </a:rPr>
              <a:t>Products</a:t>
            </a:r>
            <a:endParaRPr lang="en-US" altLang="zh-TW" sz="2000" i="1" dirty="0">
              <a:latin typeface="+mj-ea"/>
              <a:ea typeface="+mj-ea"/>
            </a:endParaRPr>
          </a:p>
        </p:txBody>
      </p:sp>
      <p:pic>
        <p:nvPicPr>
          <p:cNvPr id="4" name="圖片 3" descr="螢幕快照 2018-03-19 上午2.13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/>
          <a:stretch/>
        </p:blipFill>
        <p:spPr>
          <a:xfrm>
            <a:off x="0" y="5167085"/>
            <a:ext cx="1736052" cy="12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598</Words>
  <Application>Microsoft Office PowerPoint</Application>
  <PresentationFormat>如螢幕大小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行雲流水</vt:lpstr>
      <vt:lpstr>Prime™ 女性呵護配方膠囊食品 </vt:lpstr>
      <vt:lpstr>年齡變化對女性影響甚大</vt:lpstr>
      <vt:lpstr>市場新寵---草本保健品</vt:lpstr>
      <vt:lpstr>Prime™女性呵護配方膠囊食品</vt:lpstr>
      <vt:lpstr>香蜂草葉萃取物 lemon balm leaf extract</vt:lpstr>
      <vt:lpstr>薑根萃取物 ginger root extract</vt:lpstr>
      <vt:lpstr>紅花苜蓿萃取物 red clover extract</vt:lpstr>
      <vt:lpstr>西洋牡荊果萃取物 chasteberry fruit extract </vt:lpstr>
      <vt:lpstr>金雀異黃酮 (geniVida®†) </vt:lpstr>
      <vt:lpstr>Prime™女性呵護配方膠囊食品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Prime™ Feminene</dc:title>
  <dc:creator>Amanda Belo</dc:creator>
  <cp:lastModifiedBy>Laura Chen</cp:lastModifiedBy>
  <cp:revision>106</cp:revision>
  <cp:lastPrinted>2018-03-28T07:56:32Z</cp:lastPrinted>
  <dcterms:created xsi:type="dcterms:W3CDTF">2018-02-27T18:53:41Z</dcterms:created>
  <dcterms:modified xsi:type="dcterms:W3CDTF">2018-05-07T04:15:06Z</dcterms:modified>
</cp:coreProperties>
</file>